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91" r:id="rId2"/>
    <p:sldId id="2600" r:id="rId3"/>
    <p:sldId id="267" r:id="rId4"/>
    <p:sldId id="269" r:id="rId5"/>
    <p:sldId id="2540" r:id="rId6"/>
    <p:sldId id="276" r:id="rId7"/>
    <p:sldId id="270" r:id="rId8"/>
    <p:sldId id="279" r:id="rId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54" autoAdjust="0"/>
  </p:normalViewPr>
  <p:slideViewPr>
    <p:cSldViewPr>
      <p:cViewPr varScale="1">
        <p:scale>
          <a:sx n="48" d="100"/>
          <a:sy n="48" d="100"/>
        </p:scale>
        <p:origin x="18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924"/>
    </p:cViewPr>
  </p:notesTextViewPr>
  <p:notesViewPr>
    <p:cSldViewPr>
      <p:cViewPr varScale="1">
        <p:scale>
          <a:sx n="84" d="100"/>
          <a:sy n="84" d="100"/>
        </p:scale>
        <p:origin x="368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715F67D-2E52-4C66-9CDC-91041841516E}" type="datetimeFigureOut">
              <a:rPr lang="en-US" smtClean="0"/>
              <a:t>2/8/2023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25E3C1B-B45F-435B-8851-A4B21F6F9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1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TDM-</a:t>
            </a:r>
            <a:r>
              <a:rPr lang="en-US" baseline="0" dirty="0"/>
              <a:t> Travel Demand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D079-F1BE-4DBB-8B2B-1223FFBC27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an overview of the programs functions.</a:t>
            </a:r>
          </a:p>
          <a:p>
            <a:r>
              <a:rPr lang="en-US" baseline="0" dirty="0"/>
              <a:t>Let me emphasize the </a:t>
            </a:r>
            <a:r>
              <a:rPr lang="en-US" dirty="0"/>
              <a:t>Emergency Ride Home function.  </a:t>
            </a:r>
          </a:p>
          <a:p>
            <a:r>
              <a:rPr lang="en-US" dirty="0"/>
              <a:t>In order to make people feel more comfortable with</a:t>
            </a:r>
            <a:r>
              <a:rPr lang="en-US" baseline="0" dirty="0"/>
              <a:t> carpooling, we provide a ride home, in case of emergencies, to no cost to the commuter. </a:t>
            </a:r>
            <a:endParaRPr lang="en-US" dirty="0"/>
          </a:p>
          <a:p>
            <a:r>
              <a:rPr lang="en-US" baseline="0" dirty="0"/>
              <a:t>If someone in a carpool gets an urgent call from day care, for example, they simply call Uber or a taxi and go. The cost of the taxi or Uber gets is entirely reimbursed.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D079-F1BE-4DBB-8B2B-1223FFBC27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7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b="1" dirty="0"/>
              <a:t>Decide who’s your Commuter Krewe Captain or Employee Transportation Coordinator (ETC)</a:t>
            </a:r>
          </a:p>
          <a:p>
            <a:pPr lvl="2"/>
            <a:r>
              <a:rPr lang="en-US" sz="2200" dirty="0"/>
              <a:t>Advised to appoint 2 employees to be point of contact for your site</a:t>
            </a:r>
          </a:p>
          <a:p>
            <a:pPr marL="914400" lvl="2" indent="0">
              <a:buNone/>
            </a:pPr>
            <a:endParaRPr lang="en-US" sz="1300" dirty="0"/>
          </a:p>
          <a:p>
            <a:r>
              <a:rPr lang="en-US" sz="2600" b="1" dirty="0"/>
              <a:t>Encourage enrollment into ride matching system using most practical and effective methods at your worksite</a:t>
            </a:r>
          </a:p>
          <a:p>
            <a:pPr lvl="1"/>
            <a:r>
              <a:rPr lang="en-US" dirty="0"/>
              <a:t>Internal newsletters</a:t>
            </a:r>
          </a:p>
          <a:p>
            <a:pPr lvl="1"/>
            <a:r>
              <a:rPr lang="en-US" dirty="0"/>
              <a:t>Emails</a:t>
            </a:r>
          </a:p>
          <a:p>
            <a:pPr lvl="1"/>
            <a:r>
              <a:rPr lang="en-US" dirty="0"/>
              <a:t>Bulletin board posts</a:t>
            </a:r>
          </a:p>
          <a:p>
            <a:pPr lvl="1"/>
            <a:r>
              <a:rPr lang="en-US" dirty="0"/>
              <a:t>Gamification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600" b="1" dirty="0"/>
              <a:t>Accommodate our engagement events where we will assist your staff to register.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52901-C9BE-48C3-A3BD-5C71CB9F9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7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City-Parish:</a:t>
            </a:r>
          </a:p>
          <a:p>
            <a:pPr lvl="2"/>
            <a:r>
              <a:rPr lang="en-GB" dirty="0"/>
              <a:t>Purchasing &amp; Information Services </a:t>
            </a:r>
          </a:p>
          <a:p>
            <a:pPr marL="365760" lvl="1" indent="0">
              <a:buNone/>
            </a:pPr>
            <a:endParaRPr lang="en-GB" dirty="0"/>
          </a:p>
          <a:p>
            <a:pPr lvl="1"/>
            <a:r>
              <a:rPr lang="en-GB" dirty="0"/>
              <a:t>Universities and Technical Colleges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Pct val="60000"/>
              <a:buFont typeface="Wingdings"/>
              <a:buChar char="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LSU, SU, BRCC, RPCC, Fortis, ITI, Moore</a:t>
            </a:r>
          </a:p>
          <a:p>
            <a:pPr marL="365760" lvl="1" indent="0">
              <a:buNone/>
            </a:pPr>
            <a:endParaRPr lang="en-GB" dirty="0"/>
          </a:p>
          <a:p>
            <a:pPr lvl="1"/>
            <a:r>
              <a:rPr lang="en-GB" dirty="0"/>
              <a:t>State Departments: </a:t>
            </a:r>
          </a:p>
          <a:p>
            <a:pPr lvl="2"/>
            <a:r>
              <a:rPr lang="en-GB" dirty="0"/>
              <a:t>Division of Administration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Public and Private Establishments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Pct val="60000"/>
              <a:buFont typeface="Wingdings"/>
              <a:buChar char="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AT&amp;T,  Belle of Baton Rouge, Capital Produce</a:t>
            </a:r>
          </a:p>
          <a:p>
            <a:pPr marL="365760" lvl="1" indent="0">
              <a:buNone/>
            </a:pPr>
            <a:endParaRPr lang="en-GB" dirty="0"/>
          </a:p>
          <a:p>
            <a:pPr lvl="1"/>
            <a:r>
              <a:rPr lang="en-GB" dirty="0"/>
              <a:t>Medical Facilities</a:t>
            </a:r>
          </a:p>
          <a:p>
            <a:pPr marL="91440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shade val="75000"/>
                </a:srgbClr>
              </a:buClr>
              <a:buSzPct val="60000"/>
              <a:buFont typeface="Wingdings"/>
              <a:buChar char="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entury Schoolbook"/>
              </a:rPr>
              <a:t>AmeriHealth Caritas and OLOL FranU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D079-F1BE-4DBB-8B2B-1223FFBC27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7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1D079-F1BE-4DBB-8B2B-1223FFBC27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7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8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1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70" y="3727362"/>
            <a:ext cx="170654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375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5810" y="812800"/>
            <a:ext cx="2668190" cy="52324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6485" y="879710"/>
            <a:ext cx="3220655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6485" y="1956155"/>
            <a:ext cx="3220655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485" y="3032600"/>
            <a:ext cx="3220655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485" y="4109045"/>
            <a:ext cx="3220655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6485" y="5185490"/>
            <a:ext cx="3220655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343837" y="4140829"/>
            <a:ext cx="0" cy="14477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</p:spTree>
    <p:extLst>
      <p:ext uri="{BB962C8B-B14F-4D97-AF65-F5344CB8AC3E}">
        <p14:creationId xmlns:p14="http://schemas.microsoft.com/office/powerpoint/2010/main" val="216754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EEECE1"/>
                </a:solidFill>
              </a:rPr>
              <a:pPr/>
              <a:t>2/8/2023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06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348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13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61A676-39BD-4377-A543-813841C3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2" y="5552968"/>
            <a:ext cx="912818" cy="8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9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565AFE-2F4A-4AFF-99AC-F93B903AFA17}" type="datetimeFigureOut">
              <a:rPr lang="en-US" smtClean="0">
                <a:solidFill>
                  <a:srgbClr val="1F497D"/>
                </a:solidFill>
              </a:rPr>
              <a:pPr/>
              <a:t>2/8/2023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1E8F40-A9DD-445D-8E23-6595C69EAD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1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461" y="307568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Sponsored by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54345"/>
            <a:ext cx="1919900" cy="108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61" y="480200"/>
            <a:ext cx="6858000" cy="12352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AAFA55-BD4E-4BBB-96FB-ECF148E8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886200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8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8CAB28-E971-460B-8B26-6C9AD8E9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COMMUTING IN THE CAPITAL REGION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D1ECAE-F934-4270-AA7B-4268AFBFA896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Traffic congestion </a:t>
            </a:r>
          </a:p>
          <a:p>
            <a:r>
              <a:rPr lang="en-US" dirty="0"/>
              <a:t>Construction projects </a:t>
            </a:r>
          </a:p>
          <a:p>
            <a:r>
              <a:rPr lang="en-US" dirty="0"/>
              <a:t>Cost of fuel </a:t>
            </a:r>
          </a:p>
          <a:p>
            <a:r>
              <a:rPr lang="en-US" dirty="0"/>
              <a:t>The Great Resignation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E3C7DC2-12B7-4CCE-A5C5-B3024354C3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Time wasted</a:t>
            </a:r>
          </a:p>
          <a:p>
            <a:r>
              <a:rPr lang="en-US" dirty="0"/>
              <a:t>Expensive commutes</a:t>
            </a:r>
          </a:p>
          <a:p>
            <a:r>
              <a:rPr lang="en-US" dirty="0"/>
              <a:t>Frustrated</a:t>
            </a:r>
          </a:p>
          <a:p>
            <a:r>
              <a:rPr lang="en-US" dirty="0"/>
              <a:t>Stressed</a:t>
            </a:r>
          </a:p>
          <a:p>
            <a:r>
              <a:rPr lang="en-US" dirty="0"/>
              <a:t>Burned out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C45FE4-26B4-4CD4-A8C3-E0B2AA8377B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TODAY’S REALITY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268B71-D7BC-4424-AB5E-AF389C770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COMMUTER IMPACTS</a:t>
            </a:r>
          </a:p>
        </p:txBody>
      </p:sp>
    </p:spTree>
    <p:extLst>
      <p:ext uri="{BB962C8B-B14F-4D97-AF65-F5344CB8AC3E}">
        <p14:creationId xmlns:p14="http://schemas.microsoft.com/office/powerpoint/2010/main" val="199008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6E358-0214-461F-8EA8-EC301D0E2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0" y="76200"/>
            <a:ext cx="2302170" cy="6019800"/>
          </a:xfrm>
        </p:spPr>
        <p:txBody>
          <a:bodyPr rot="0" spcFirstLastPara="0" vertOverflow="overflow" horzOverflow="overflow" vert="horz" wrap="square" lIns="68580" tIns="34290" rIns="68580" bIns="34290" numCol="1" spcCol="274320" rtlCol="0" fromWordArt="0" anchor="t" anchorCtr="0" forceAA="0" compatLnSpc="1">
            <a:normAutofit/>
          </a:bodyPr>
          <a:lstStyle/>
          <a:p>
            <a:pPr marL="214313" indent="-214313">
              <a:buChar char="•"/>
            </a:pPr>
            <a:r>
              <a:rPr lang="en-US" sz="1800" b="1" dirty="0">
                <a:cs typeface="Calibri" panose="020F0502020204030204"/>
              </a:rPr>
              <a:t>Serve</a:t>
            </a:r>
            <a:r>
              <a:rPr lang="en-US" sz="1800" dirty="0">
                <a:cs typeface="Calibri" panose="020F0502020204030204"/>
              </a:rPr>
              <a:t> </a:t>
            </a:r>
            <a:r>
              <a:rPr lang="en-US" sz="1800" b="1" dirty="0">
                <a:cs typeface="Calibri" panose="020F0502020204030204"/>
              </a:rPr>
              <a:t>5 parishes</a:t>
            </a:r>
            <a:endParaRPr lang="en-US" sz="1600" b="1" dirty="0"/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Calibri" panose="020F0502020204030204"/>
              </a:rPr>
              <a:t>East Baton Rouge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Calibri" panose="020F0502020204030204"/>
              </a:rPr>
              <a:t>West Baton Rouge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Calibri" panose="020F0502020204030204"/>
              </a:rPr>
              <a:t>Ascension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Calibri" panose="020F0502020204030204"/>
              </a:rPr>
              <a:t>Livingston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sz="1800" dirty="0">
                <a:cs typeface="Calibri" panose="020F0502020204030204"/>
              </a:rPr>
              <a:t>Iberville</a:t>
            </a:r>
          </a:p>
          <a:p>
            <a:pPr marL="557213" lvl="1" indent="-214313">
              <a:buChar char="•"/>
            </a:pPr>
            <a:endParaRPr lang="en-US" sz="1800" dirty="0">
              <a:cs typeface="Calibri" panose="020F0502020204030204"/>
            </a:endParaRPr>
          </a:p>
          <a:p>
            <a:pPr marL="214313" indent="-214313">
              <a:buChar char="•"/>
            </a:pPr>
            <a:r>
              <a:rPr lang="en-US" sz="2000" dirty="0">
                <a:cs typeface="Calibri" panose="020F0502020204030204"/>
              </a:rPr>
              <a:t>Reduce congestion and cars on our roadways </a:t>
            </a:r>
          </a:p>
          <a:p>
            <a:endParaRPr lang="en-US" sz="2000" dirty="0">
              <a:cs typeface="Calibri" panose="020F0502020204030204"/>
            </a:endParaRPr>
          </a:p>
          <a:p>
            <a:pPr marL="214313" indent="-214313">
              <a:buChar char="•"/>
            </a:pPr>
            <a:r>
              <a:rPr lang="en-US" sz="2000" dirty="0">
                <a:cs typeface="Calibri" panose="020F0502020204030204"/>
              </a:rPr>
              <a:t>Promote shared rides &amp; active transportation</a:t>
            </a:r>
          </a:p>
          <a:p>
            <a:pPr marL="214313" indent="-214313">
              <a:buChar char="•"/>
            </a:pPr>
            <a:endParaRPr lang="en-US" sz="1500" dirty="0">
              <a:cs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74B133-C620-4C64-8B82-48448B770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5284" y="1678011"/>
            <a:ext cx="2445092" cy="192117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A5C1448F-64B0-4CD3-8D76-C3E31F38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COMMUTER KREWE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93A66-5A58-4181-9113-22E7663C4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371" y="1424748"/>
            <a:ext cx="2867272" cy="2150454"/>
          </a:xfrm>
          <a:prstGeom prst="rect">
            <a:avLst/>
          </a:prstGeom>
        </p:spPr>
      </p:pic>
      <p:pic>
        <p:nvPicPr>
          <p:cNvPr id="11" name="Picture 10" descr="A couple of women standing next to a table with a colorful umbrella&#10;&#10;Description automatically generated with low confidence">
            <a:extLst>
              <a:ext uri="{FF2B5EF4-FFF2-40B4-BE49-F238E27FC236}">
                <a16:creationId xmlns:a16="http://schemas.microsoft.com/office/drawing/2014/main" id="{4563613E-00C6-4B76-92F7-BB898A6B5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9" y="4191000"/>
            <a:ext cx="4399603" cy="20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Programs &amp;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873752"/>
          </a:xfrm>
        </p:spPr>
        <p:txBody>
          <a:bodyPr>
            <a:normAutofit/>
          </a:bodyPr>
          <a:lstStyle/>
          <a:p>
            <a:r>
              <a:rPr lang="en-US" dirty="0"/>
              <a:t>Program consultation </a:t>
            </a:r>
          </a:p>
          <a:p>
            <a:r>
              <a:rPr lang="en-US" dirty="0"/>
              <a:t>Digital platform to form carpools</a:t>
            </a:r>
          </a:p>
          <a:p>
            <a:r>
              <a:rPr lang="en-US" dirty="0"/>
              <a:t>Employee events</a:t>
            </a:r>
          </a:p>
          <a:p>
            <a:pPr lvl="1"/>
            <a:r>
              <a:rPr lang="en-US" sz="2400" dirty="0"/>
              <a:t>Luncheons/Workshops</a:t>
            </a:r>
          </a:p>
          <a:p>
            <a:r>
              <a:rPr lang="en-US" dirty="0"/>
              <a:t>Prize drawings </a:t>
            </a:r>
          </a:p>
          <a:p>
            <a:r>
              <a:rPr lang="en-US" dirty="0"/>
              <a:t>Tax benefits</a:t>
            </a:r>
          </a:p>
          <a:p>
            <a:r>
              <a:rPr lang="en-US" b="1" dirty="0">
                <a:solidFill>
                  <a:srgbClr val="FF0000"/>
                </a:solidFill>
              </a:rPr>
              <a:t>Emergency Ride Home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D0F58AA-A424-47AC-91BD-B4AB46B6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256" y="4163302"/>
            <a:ext cx="1702744" cy="2554117"/>
          </a:xfrm>
          <a:prstGeom prst="rect">
            <a:avLst/>
          </a:prstGeom>
        </p:spPr>
      </p:pic>
      <p:pic>
        <p:nvPicPr>
          <p:cNvPr id="8" name="Picture 7" descr="A picture containing indoor, sitting, table, room&#10;&#10;Description generated with very high confidence">
            <a:extLst>
              <a:ext uri="{FF2B5EF4-FFF2-40B4-BE49-F238E27FC236}">
                <a16:creationId xmlns:a16="http://schemas.microsoft.com/office/drawing/2014/main" id="{3858C239-5B54-401E-83B9-6B2B6B177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353" y="1752600"/>
            <a:ext cx="2751656" cy="27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43BD7BD-4C15-4D9A-8D6D-BFA5D001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EMPLOYEES?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8BB2661-638F-4773-B99A-218FA112D19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54774" y="1600200"/>
            <a:ext cx="3657600" cy="4572000"/>
          </a:xfrm>
        </p:spPr>
        <p:txBody>
          <a:bodyPr/>
          <a:lstStyle/>
          <a:p>
            <a:r>
              <a:rPr lang="en-US" dirty="0"/>
              <a:t>App to connect with carpoolers</a:t>
            </a:r>
          </a:p>
          <a:p>
            <a:r>
              <a:rPr lang="en-US" dirty="0"/>
              <a:t>Record trips &amp; win!</a:t>
            </a:r>
          </a:p>
          <a:p>
            <a:r>
              <a:rPr lang="en-US" dirty="0"/>
              <a:t>Prize drawings</a:t>
            </a:r>
          </a:p>
          <a:p>
            <a:r>
              <a:rPr lang="en-US" dirty="0"/>
              <a:t>Save money </a:t>
            </a:r>
          </a:p>
          <a:p>
            <a:r>
              <a:rPr lang="en-US" dirty="0"/>
              <a:t>Reduce stress</a:t>
            </a:r>
          </a:p>
          <a:p>
            <a:r>
              <a:rPr lang="en-US" dirty="0"/>
              <a:t>Stay happy!</a:t>
            </a:r>
          </a:p>
        </p:txBody>
      </p:sp>
      <p:pic>
        <p:nvPicPr>
          <p:cNvPr id="17" name="Picture 16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EB4995A7-8B75-428D-9231-613AD508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78465" y="2142744"/>
            <a:ext cx="3810000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E4A8B6-3CB0-4241-B87C-D08A58C5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b="1" dirty="0"/>
            </a:br>
            <a:r>
              <a:rPr lang="en-US" b="1" u="sng" dirty="0"/>
              <a:t>YOU</a:t>
            </a:r>
            <a:r>
              <a:rPr lang="en-US" b="1" dirty="0"/>
              <a:t> can join the krewe!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FE84C8-293D-4EEB-A330-E365E44868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1875" b="1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E9378-2097-49CE-9B1E-23D2C36C2D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Designate a Commuter Krewe Captain </a:t>
            </a:r>
          </a:p>
          <a:p>
            <a:pPr marL="0" indent="0">
              <a:buNone/>
            </a:pPr>
            <a:r>
              <a:rPr lang="en-US" sz="2400" dirty="0"/>
              <a:t>2. Distribute educational materials </a:t>
            </a:r>
          </a:p>
          <a:p>
            <a:pPr marL="0" indent="0">
              <a:buNone/>
            </a:pPr>
            <a:r>
              <a:rPr lang="en-US" sz="2400" dirty="0"/>
              <a:t>3. Provide onsite access for commuter events</a:t>
            </a:r>
          </a:p>
          <a:p>
            <a:pPr marL="0" indent="0">
              <a:buNone/>
            </a:pP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424C9-3647-455D-82A1-CE71AD377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149" y="3374429"/>
            <a:ext cx="4953702" cy="27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885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9097"/>
            <a:ext cx="9144000" cy="758889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PARTNER SPOTLIGHTS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21" y="2953889"/>
            <a:ext cx="1314450" cy="683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55" y="3960052"/>
            <a:ext cx="2745016" cy="5947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23561" r="7681" b="15935"/>
          <a:stretch/>
        </p:blipFill>
        <p:spPr bwMode="auto">
          <a:xfrm>
            <a:off x="1626229" y="3281218"/>
            <a:ext cx="1113438" cy="52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/>
          <a:stretch/>
        </p:blipFill>
        <p:spPr bwMode="auto">
          <a:xfrm>
            <a:off x="2322783" y="3925394"/>
            <a:ext cx="833768" cy="55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enter for Planning Excelle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390" y="2345444"/>
            <a:ext cx="1919572" cy="2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mage result for dot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91" y="1783707"/>
            <a:ext cx="1997287" cy="112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Projects\AECOM\60516699 BR Travel Demand Management\400-Technical\Partners\Worksites\IBM\ibm logo (hi-res blue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66" y="4482336"/>
            <a:ext cx="2130823" cy="1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risis_logo_white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74" y="1839209"/>
            <a:ext cx="750749" cy="9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07" y="3072903"/>
            <a:ext cx="1129003" cy="11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865974"/>
            <a:ext cx="5600700" cy="54887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Stay Connected</a:t>
            </a:r>
          </a:p>
        </p:txBody>
      </p:sp>
      <p:pic>
        <p:nvPicPr>
          <p:cNvPr id="2050" name="Picture 2" descr="C:\Users\sydni.raymond\Pictures\twi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35" y="6005478"/>
            <a:ext cx="464228" cy="3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ydni.raymond\Pictures\instagr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58" y="5957116"/>
            <a:ext cx="443684" cy="4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ydni.raymond\Pictures\face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26" y="6020763"/>
            <a:ext cx="561639" cy="3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72000" y="2016306"/>
            <a:ext cx="0" cy="2145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6538" y="5267253"/>
            <a:ext cx="3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225-344-RIDE</a:t>
            </a:r>
          </a:p>
          <a:p>
            <a:pPr algn="ctr"/>
            <a:r>
              <a:rPr lang="en-US" b="1" dirty="0"/>
              <a:t>Info@CommuterKrewe.la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C11971-945B-464A-B7B2-A9C33257E76A}"/>
              </a:ext>
            </a:extLst>
          </p:cNvPr>
          <p:cNvSpPr txBox="1"/>
          <p:nvPr/>
        </p:nvSpPr>
        <p:spPr>
          <a:xfrm>
            <a:off x="5306568" y="1901686"/>
            <a:ext cx="2874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70C0"/>
                </a:solidFill>
              </a:rPr>
              <a:t>Kenyatta M. Robertson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TDM Program Manager</a:t>
            </a:r>
          </a:p>
          <a:p>
            <a:pPr algn="ctr"/>
            <a:r>
              <a:rPr lang="en-US" sz="1600" b="1" dirty="0"/>
              <a:t>225-256-7225 krobertson@crpcla.org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ABA2A9-FC83-45E2-9925-B43EA6DBDB39}"/>
              </a:ext>
            </a:extLst>
          </p:cNvPr>
          <p:cNvSpPr txBox="1"/>
          <p:nvPr/>
        </p:nvSpPr>
        <p:spPr>
          <a:xfrm>
            <a:off x="5181600" y="3153009"/>
            <a:ext cx="3124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rgbClr val="0070C0"/>
                </a:solidFill>
              </a:rPr>
              <a:t>Carlinton ‘CJ” Jones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Outreach Coordinator</a:t>
            </a:r>
          </a:p>
          <a:p>
            <a:pPr algn="ctr"/>
            <a:r>
              <a:rPr lang="en-US" sz="1600" b="1" dirty="0"/>
              <a:t>225-366-9515</a:t>
            </a:r>
          </a:p>
          <a:p>
            <a:pPr algn="ctr"/>
            <a:r>
              <a:rPr lang="en-US" sz="1600" b="1" dirty="0"/>
              <a:t>cljones@commuterkrewe.la</a:t>
            </a:r>
          </a:p>
        </p:txBody>
      </p:sp>
      <p:pic>
        <p:nvPicPr>
          <p:cNvPr id="14" name="Picture 13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04B91BBF-CB8F-4336-B3F9-B8CF9EAAA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08" y="1446846"/>
            <a:ext cx="2874227" cy="1916151"/>
          </a:xfrm>
          <a:prstGeom prst="rect">
            <a:avLst/>
          </a:prstGeom>
        </p:spPr>
      </p:pic>
      <p:pic>
        <p:nvPicPr>
          <p:cNvPr id="4" name="Picture 3" descr="A person taking a selfie with a group of women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AE3EA12-8DF5-4915-95D8-89FA405509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2"/>
          <a:stretch/>
        </p:blipFill>
        <p:spPr>
          <a:xfrm>
            <a:off x="639830" y="3601679"/>
            <a:ext cx="2136708" cy="24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9732</TotalTime>
  <Words>373</Words>
  <Application>Microsoft Office PowerPoint</Application>
  <PresentationFormat>On-screen Show (4:3)</PresentationFormat>
  <Paragraphs>92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Century Schoolbook</vt:lpstr>
      <vt:lpstr>Courier New</vt:lpstr>
      <vt:lpstr>Helvetica Light</vt:lpstr>
      <vt:lpstr>Wingdings</vt:lpstr>
      <vt:lpstr>Wingdings 2</vt:lpstr>
      <vt:lpstr>Oriel</vt:lpstr>
      <vt:lpstr>PowerPoint Presentation</vt:lpstr>
      <vt:lpstr>COMMUTING IN THE CAPITAL REGION</vt:lpstr>
      <vt:lpstr>COMMUTER KREWE</vt:lpstr>
      <vt:lpstr>Programs &amp; Services</vt:lpstr>
      <vt:lpstr>WHAT’S IN IT FOR EMPLOYEES?</vt:lpstr>
      <vt:lpstr> YOU can join the krewe!</vt:lpstr>
      <vt:lpstr>PARTNER SPOTLIGHTS</vt:lpstr>
      <vt:lpstr>Stay Connected</vt:lpstr>
    </vt:vector>
  </TitlesOfParts>
  <Company>AECOM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Outreach Going from “why would I” to “</dc:title>
  <dc:creator>Andrews III, Emanuel</dc:creator>
  <cp:lastModifiedBy>Jones, Carlinton</cp:lastModifiedBy>
  <cp:revision>167</cp:revision>
  <cp:lastPrinted>2020-01-15T16:19:30Z</cp:lastPrinted>
  <dcterms:created xsi:type="dcterms:W3CDTF">2018-10-07T02:28:09Z</dcterms:created>
  <dcterms:modified xsi:type="dcterms:W3CDTF">2023-02-08T16:58:19Z</dcterms:modified>
</cp:coreProperties>
</file>